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333" r:id="rId3"/>
    <p:sldId id="358" r:id="rId4"/>
    <p:sldId id="410" r:id="rId5"/>
    <p:sldId id="334" r:id="rId6"/>
    <p:sldId id="369" r:id="rId7"/>
    <p:sldId id="417" r:id="rId8"/>
    <p:sldId id="418" r:id="rId9"/>
    <p:sldId id="419" r:id="rId10"/>
    <p:sldId id="427" r:id="rId11"/>
    <p:sldId id="420" r:id="rId12"/>
    <p:sldId id="421" r:id="rId13"/>
    <p:sldId id="422" r:id="rId14"/>
    <p:sldId id="423" r:id="rId15"/>
    <p:sldId id="429" r:id="rId16"/>
    <p:sldId id="428" r:id="rId17"/>
    <p:sldId id="424" r:id="rId18"/>
    <p:sldId id="448" r:id="rId19"/>
    <p:sldId id="425" r:id="rId20"/>
    <p:sldId id="443" r:id="rId21"/>
    <p:sldId id="444" r:id="rId22"/>
    <p:sldId id="447" r:id="rId23"/>
    <p:sldId id="446" r:id="rId24"/>
    <p:sldId id="445" r:id="rId25"/>
    <p:sldId id="430" r:id="rId26"/>
    <p:sldId id="442" r:id="rId27"/>
    <p:sldId id="441" r:id="rId28"/>
    <p:sldId id="431" r:id="rId29"/>
    <p:sldId id="440" r:id="rId30"/>
    <p:sldId id="432" r:id="rId31"/>
    <p:sldId id="433" r:id="rId32"/>
    <p:sldId id="439" r:id="rId33"/>
    <p:sldId id="434" r:id="rId34"/>
    <p:sldId id="435" r:id="rId35"/>
    <p:sldId id="436" r:id="rId36"/>
    <p:sldId id="437" r:id="rId37"/>
    <p:sldId id="438" r:id="rId38"/>
    <p:sldId id="426" r:id="rId39"/>
    <p:sldId id="449" r:id="rId40"/>
    <p:sldId id="328" r:id="rId41"/>
    <p:sldId id="329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C7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8BA78E-6256-49B2-A0FF-C08ED1EF2A3F}" v="87" dt="2023-10-03T19:14:47.645"/>
    <p1510:client id="{8E091D3C-442E-462C-ABD6-9AED36473C1C}" v="12523" dt="2023-10-03T20:52:53.602"/>
    <p1510:client id="{B1F5AED1-6AB8-4D99-8243-D4A8517F3DB7}" v="13246" dt="2023-10-03T04:27:14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9" autoAdjust="0"/>
    <p:restoredTop sz="98670" autoAdjust="0"/>
  </p:normalViewPr>
  <p:slideViewPr>
    <p:cSldViewPr snapToGrid="0">
      <p:cViewPr varScale="1">
        <p:scale>
          <a:sx n="64" d="100"/>
          <a:sy n="64" d="100"/>
        </p:scale>
        <p:origin x="-542" y="-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-3096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0AC84-400D-48A2-8A4C-D19F46ADAF0F}" type="datetimeFigureOut">
              <a:rPr lang="pt-BR" smtClean="0"/>
              <a:t>23/07/2024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91F19-EBED-478C-84DF-A92F78F3D11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683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91F19-EBED-478C-84DF-A92F78F3D119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236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>
            <a:extLst>
              <a:ext uri="{FF2B5EF4-FFF2-40B4-BE49-F238E27FC236}">
                <a16:creationId xmlns="" xmlns:a16="http://schemas.microsoft.com/office/drawing/2014/main" id="{0ED58EFD-362A-BD27-459D-AA10E0DF7725}"/>
              </a:ext>
            </a:extLst>
          </p:cNvPr>
          <p:cNvGrpSpPr/>
          <p:nvPr userDrawn="1"/>
        </p:nvGrpSpPr>
        <p:grpSpPr>
          <a:xfrm>
            <a:off x="0" y="0"/>
            <a:ext cx="12205386" cy="6858000"/>
            <a:chOff x="0" y="0"/>
            <a:chExt cx="12205386" cy="6858000"/>
          </a:xfrm>
        </p:grpSpPr>
        <p:grpSp>
          <p:nvGrpSpPr>
            <p:cNvPr id="15" name="Agrupar 14">
              <a:extLst>
                <a:ext uri="{FF2B5EF4-FFF2-40B4-BE49-F238E27FC236}">
                  <a16:creationId xmlns="" xmlns:a16="http://schemas.microsoft.com/office/drawing/2014/main" id="{A2A70C11-163A-23C5-0295-ED293B431DC3}"/>
                </a:ext>
              </a:extLst>
            </p:cNvPr>
            <p:cNvGrpSpPr/>
            <p:nvPr userDrawn="1"/>
          </p:nvGrpSpPr>
          <p:grpSpPr>
            <a:xfrm>
              <a:off x="0" y="0"/>
              <a:ext cx="12205386" cy="6858000"/>
              <a:chOff x="0" y="0"/>
              <a:chExt cx="12205386" cy="6858000"/>
            </a:xfrm>
          </p:grpSpPr>
          <p:pic>
            <p:nvPicPr>
              <p:cNvPr id="10" name="Imagem 9">
                <a:extLst>
                  <a:ext uri="{FF2B5EF4-FFF2-40B4-BE49-F238E27FC236}">
                    <a16:creationId xmlns="" xmlns:a16="http://schemas.microsoft.com/office/drawing/2014/main" id="{A68DEA66-86BB-02E5-3D0F-6FC131C7470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205386" cy="6858000"/>
              </a:xfrm>
              <a:prstGeom prst="rect">
                <a:avLst/>
              </a:prstGeom>
            </p:spPr>
          </p:pic>
          <p:pic>
            <p:nvPicPr>
              <p:cNvPr id="11" name="Espaço Reservado para Conteúdo 3">
                <a:extLst>
                  <a:ext uri="{FF2B5EF4-FFF2-40B4-BE49-F238E27FC236}">
                    <a16:creationId xmlns="" xmlns:a16="http://schemas.microsoft.com/office/drawing/2014/main" id="{F9B3C03A-CC58-89E9-ED98-D8786E3EEA6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650420" y="1123950"/>
                <a:ext cx="2981325" cy="2305050"/>
              </a:xfrm>
              <a:prstGeom prst="rect">
                <a:avLst/>
              </a:prstGeom>
            </p:spPr>
          </p:pic>
          <p:sp>
            <p:nvSpPr>
              <p:cNvPr id="12" name="CaixaDeTexto 11">
                <a:extLst>
                  <a:ext uri="{FF2B5EF4-FFF2-40B4-BE49-F238E27FC236}">
                    <a16:creationId xmlns="" xmlns:a16="http://schemas.microsoft.com/office/drawing/2014/main" id="{89AD69FE-073D-3E5B-0A12-100F37A70341}"/>
                  </a:ext>
                </a:extLst>
              </p:cNvPr>
              <p:cNvSpPr txBox="1"/>
              <p:nvPr userDrawn="1"/>
            </p:nvSpPr>
            <p:spPr>
              <a:xfrm>
                <a:off x="3801074" y="1201016"/>
                <a:ext cx="8236688" cy="156966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pt-BR" sz="4800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Operador</a:t>
                </a:r>
                <a:r>
                  <a:rPr lang="pt-BR" sz="4800" baseline="0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 de </a:t>
                </a:r>
                <a:r>
                  <a:rPr lang="pt-BR" sz="4800" baseline="0" dirty="0" smtClean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Infraestrutura de Redes</a:t>
                </a:r>
                <a:endParaRPr lang="pt-BR" sz="4800" dirty="0">
                  <a:solidFill>
                    <a:schemeClr val="bg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="" xmlns:a16="http://schemas.microsoft.com/office/drawing/2014/main" id="{F316A52A-1BF0-32D2-CD75-08FFDD81214A}"/>
                  </a:ext>
                </a:extLst>
              </p:cNvPr>
              <p:cNvSpPr txBox="1"/>
              <p:nvPr userDrawn="1"/>
            </p:nvSpPr>
            <p:spPr>
              <a:xfrm>
                <a:off x="9101921" y="3984183"/>
                <a:ext cx="2743200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pt-BR" b="1" dirty="0">
                    <a:solidFill>
                      <a:srgbClr val="FFFFFF"/>
                    </a:solidFill>
                    <a:latin typeface="Tw Cen MT" panose="020B0602020104020603" pitchFamily="34" charset="0"/>
                  </a:rPr>
                  <a:t>Anthony Freitas</a:t>
                </a:r>
                <a:endParaRPr lang="pt-BR" dirty="0">
                  <a:latin typeface="Tw Cen MT" panose="020B0602020104020603" pitchFamily="34" charset="0"/>
                </a:endParaRPr>
              </a:p>
            </p:txBody>
          </p:sp>
          <p:pic>
            <p:nvPicPr>
              <p:cNvPr id="14" name="Imagem 13" descr="LOGO_SENAI_BRANCO.png">
                <a:extLst>
                  <a:ext uri="{FF2B5EF4-FFF2-40B4-BE49-F238E27FC236}">
                    <a16:creationId xmlns="" xmlns:a16="http://schemas.microsoft.com/office/drawing/2014/main" id="{DD53B904-6B4E-6622-7A18-19AAACAB8E0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9484546" y="5628577"/>
                <a:ext cx="1600200" cy="695325"/>
              </a:xfrm>
              <a:prstGeom prst="rect">
                <a:avLst/>
              </a:prstGeom>
            </p:spPr>
          </p:pic>
        </p:grpSp>
        <p:sp>
          <p:nvSpPr>
            <p:cNvPr id="16" name="CaixaDeTexto 15">
              <a:extLst>
                <a:ext uri="{FF2B5EF4-FFF2-40B4-BE49-F238E27FC236}">
                  <a16:creationId xmlns="" xmlns:a16="http://schemas.microsoft.com/office/drawing/2014/main" id="{98728494-7D84-A7BE-899A-DA57A2A4EA7F}"/>
                </a:ext>
              </a:extLst>
            </p:cNvPr>
            <p:cNvSpPr txBox="1"/>
            <p:nvPr userDrawn="1"/>
          </p:nvSpPr>
          <p:spPr>
            <a:xfrm>
              <a:off x="476080" y="5976239"/>
              <a:ext cx="605204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b="1" dirty="0">
                  <a:solidFill>
                    <a:srgbClr val="FFFFFF"/>
                  </a:solidFill>
                  <a:latin typeface="Tw Cen MT" panose="020B0602020104020603" pitchFamily="34" charset="0"/>
                </a:rPr>
                <a:t>Qualificação Profissional</a:t>
              </a:r>
              <a:r>
                <a:rPr lang="pt-BR" b="1" baseline="0" dirty="0">
                  <a:solidFill>
                    <a:srgbClr val="FFFFFF"/>
                  </a:solidFill>
                  <a:latin typeface="Tw Cen MT" panose="020B0602020104020603" pitchFamily="34" charset="0"/>
                </a:rPr>
                <a:t> em </a:t>
              </a:r>
              <a:r>
                <a:rPr lang="pt-BR" b="1" dirty="0">
                  <a:solidFill>
                    <a:srgbClr val="FFFFFF"/>
                  </a:solidFill>
                  <a:latin typeface="Tw Cen MT" panose="020B0602020104020603" pitchFamily="34" charset="0"/>
                </a:rPr>
                <a:t>TI – SENAI MARACANÃ</a:t>
              </a:r>
              <a:endParaRPr lang="pt-BR" dirty="0"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9502833" cy="1325563"/>
          </a:xfrm>
        </p:spPr>
        <p:txBody>
          <a:bodyPr>
            <a:normAutofit/>
          </a:bodyPr>
          <a:lstStyle>
            <a:lvl1pPr>
              <a:defRPr sz="3600" i="1"/>
            </a:lvl1pPr>
          </a:lstStyle>
          <a:p>
            <a:r>
              <a:rPr lang="pt-BR" dirty="0"/>
              <a:t/>
            </a:r>
            <a:br>
              <a:rPr lang="pt-BR" dirty="0"/>
            </a:br>
            <a:endParaRPr lang="de-DE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9502833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24/01/24 a 02/02/24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Workshop Técnico Informática – SENAI MARACANÃ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730433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grpSp>
        <p:nvGrpSpPr>
          <p:cNvPr id="7" name="Agrupar 6">
            <a:extLst>
              <a:ext uri="{FF2B5EF4-FFF2-40B4-BE49-F238E27FC236}">
                <a16:creationId xmlns="" xmlns:a16="http://schemas.microsoft.com/office/drawing/2014/main" id="{3B618C60-EFB4-029A-01D7-E1ECAC56268E}"/>
              </a:ext>
            </a:extLst>
          </p:cNvPr>
          <p:cNvGrpSpPr/>
          <p:nvPr userDrawn="1"/>
        </p:nvGrpSpPr>
        <p:grpSpPr>
          <a:xfrm>
            <a:off x="10533321" y="0"/>
            <a:ext cx="1658679" cy="6858000"/>
            <a:chOff x="10533321" y="0"/>
            <a:chExt cx="1658679" cy="6858000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B0A9C25B-A099-2510-7C2B-A7F26CC97543}"/>
                </a:ext>
              </a:extLst>
            </p:cNvPr>
            <p:cNvSpPr/>
            <p:nvPr/>
          </p:nvSpPr>
          <p:spPr>
            <a:xfrm>
              <a:off x="10533321" y="0"/>
              <a:ext cx="1658679" cy="6858000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pic>
          <p:nvPicPr>
            <p:cNvPr id="9" name="Imagem 8" descr="LOGO_SENAI_BRANCO.png">
              <a:extLst>
                <a:ext uri="{FF2B5EF4-FFF2-40B4-BE49-F238E27FC236}">
                  <a16:creationId xmlns="" xmlns:a16="http://schemas.microsoft.com/office/drawing/2014/main" id="{7F6F1B7E-0099-9C63-6A74-5E79071E9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4086" y="5810192"/>
              <a:ext cx="1000125" cy="58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81451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711939" y="1825625"/>
            <a:ext cx="4681451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23.07.2024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782790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4DBA4536-C8B1-6B6E-89A5-40D4A9195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02833" cy="1325563"/>
          </a:xfrm>
        </p:spPr>
        <p:txBody>
          <a:bodyPr>
            <a:normAutofit/>
          </a:bodyPr>
          <a:lstStyle>
            <a:lvl1pPr>
              <a:defRPr sz="3600" i="1"/>
            </a:lvl1pPr>
          </a:lstStyle>
          <a:p>
            <a:endParaRPr lang="de-DE" dirty="0"/>
          </a:p>
        </p:txBody>
      </p:sp>
      <p:grpSp>
        <p:nvGrpSpPr>
          <p:cNvPr id="9" name="Agrupar 8">
            <a:extLst>
              <a:ext uri="{FF2B5EF4-FFF2-40B4-BE49-F238E27FC236}">
                <a16:creationId xmlns="" xmlns:a16="http://schemas.microsoft.com/office/drawing/2014/main" id="{96AB6E75-D25A-3DB2-3C7D-A9C673A01EA4}"/>
              </a:ext>
            </a:extLst>
          </p:cNvPr>
          <p:cNvGrpSpPr/>
          <p:nvPr userDrawn="1"/>
        </p:nvGrpSpPr>
        <p:grpSpPr>
          <a:xfrm>
            <a:off x="10533321" y="0"/>
            <a:ext cx="1658679" cy="6858000"/>
            <a:chOff x="10533321" y="0"/>
            <a:chExt cx="1658679" cy="6858000"/>
          </a:xfrm>
        </p:grpSpPr>
        <p:sp>
          <p:nvSpPr>
            <p:cNvPr id="10" name="Rectangle 7">
              <a:extLst>
                <a:ext uri="{FF2B5EF4-FFF2-40B4-BE49-F238E27FC236}">
                  <a16:creationId xmlns="" xmlns:a16="http://schemas.microsoft.com/office/drawing/2014/main" id="{3BE77F7E-5154-2AD6-E8F4-28B7C0B7488E}"/>
                </a:ext>
              </a:extLst>
            </p:cNvPr>
            <p:cNvSpPr/>
            <p:nvPr/>
          </p:nvSpPr>
          <p:spPr>
            <a:xfrm>
              <a:off x="10533321" y="0"/>
              <a:ext cx="1658679" cy="6858000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pic>
          <p:nvPicPr>
            <p:cNvPr id="11" name="Imagem 10" descr="LOGO_SENAI_BRANCO.png">
              <a:extLst>
                <a:ext uri="{FF2B5EF4-FFF2-40B4-BE49-F238E27FC236}">
                  <a16:creationId xmlns="" xmlns:a16="http://schemas.microsoft.com/office/drawing/2014/main" id="{6A679E38-7851-63E2-7256-7C0BE0CD1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4086" y="5810192"/>
              <a:ext cx="1000125" cy="58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23.07.2024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grpSp>
        <p:nvGrpSpPr>
          <p:cNvPr id="7" name="Agrupar 6">
            <a:extLst>
              <a:ext uri="{FF2B5EF4-FFF2-40B4-BE49-F238E27FC236}">
                <a16:creationId xmlns="" xmlns:a16="http://schemas.microsoft.com/office/drawing/2014/main" id="{F7FBD1D2-469D-455D-C48C-CCCCDDB1AD2B}"/>
              </a:ext>
            </a:extLst>
          </p:cNvPr>
          <p:cNvGrpSpPr/>
          <p:nvPr userDrawn="1"/>
        </p:nvGrpSpPr>
        <p:grpSpPr>
          <a:xfrm>
            <a:off x="10533321" y="0"/>
            <a:ext cx="1658679" cy="6858000"/>
            <a:chOff x="10533321" y="0"/>
            <a:chExt cx="1658679" cy="6858000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CD4685FE-1748-BE59-BBEA-3423C14BD489}"/>
                </a:ext>
              </a:extLst>
            </p:cNvPr>
            <p:cNvSpPr/>
            <p:nvPr/>
          </p:nvSpPr>
          <p:spPr>
            <a:xfrm>
              <a:off x="10533321" y="0"/>
              <a:ext cx="1658679" cy="6858000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pic>
          <p:nvPicPr>
            <p:cNvPr id="9" name="Imagem 8" descr="LOGO_SENAI_BRANCO.png">
              <a:extLst>
                <a:ext uri="{FF2B5EF4-FFF2-40B4-BE49-F238E27FC236}">
                  <a16:creationId xmlns="" xmlns:a16="http://schemas.microsoft.com/office/drawing/2014/main" id="{0A74B2E9-15A2-D1FE-593A-2D2950357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4086" y="5810192"/>
              <a:ext cx="1000125" cy="581025"/>
            </a:xfrm>
            <a:prstGeom prst="rect">
              <a:avLst/>
            </a:prstGeom>
          </p:spPr>
        </p:pic>
      </p:grpSp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796A7A20-03B2-0470-150D-FDAE7086D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517525"/>
            <a:ext cx="9502833" cy="1325563"/>
          </a:xfrm>
        </p:spPr>
        <p:txBody>
          <a:bodyPr>
            <a:normAutofit/>
          </a:bodyPr>
          <a:lstStyle>
            <a:lvl1pPr>
              <a:defRPr sz="3600" i="1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23.07.2024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730433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989706D1-3BD7-A4F2-69FD-7AB13A753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02833" cy="1325563"/>
          </a:xfrm>
        </p:spPr>
        <p:txBody>
          <a:bodyPr>
            <a:normAutofit/>
          </a:bodyPr>
          <a:lstStyle>
            <a:lvl1pPr>
              <a:defRPr sz="3600" i="1"/>
            </a:lvl1pPr>
          </a:lstStyle>
          <a:p>
            <a:endParaRPr lang="de-DE" dirty="0"/>
          </a:p>
        </p:txBody>
      </p:sp>
      <p:grpSp>
        <p:nvGrpSpPr>
          <p:cNvPr id="6" name="Agrupar 5">
            <a:extLst>
              <a:ext uri="{FF2B5EF4-FFF2-40B4-BE49-F238E27FC236}">
                <a16:creationId xmlns="" xmlns:a16="http://schemas.microsoft.com/office/drawing/2014/main" id="{A75C656F-5CB2-016B-B196-8B665D3E44E5}"/>
              </a:ext>
            </a:extLst>
          </p:cNvPr>
          <p:cNvGrpSpPr/>
          <p:nvPr userDrawn="1"/>
        </p:nvGrpSpPr>
        <p:grpSpPr>
          <a:xfrm>
            <a:off x="10533321" y="0"/>
            <a:ext cx="1658679" cy="6858000"/>
            <a:chOff x="10533321" y="0"/>
            <a:chExt cx="1658679" cy="6858000"/>
          </a:xfrm>
        </p:grpSpPr>
        <p:sp>
          <p:nvSpPr>
            <p:cNvPr id="7" name="Rectangle 7">
              <a:extLst>
                <a:ext uri="{FF2B5EF4-FFF2-40B4-BE49-F238E27FC236}">
                  <a16:creationId xmlns="" xmlns:a16="http://schemas.microsoft.com/office/drawing/2014/main" id="{DC0EB040-18E8-6C4D-6FD4-D83A2FC77DBB}"/>
                </a:ext>
              </a:extLst>
            </p:cNvPr>
            <p:cNvSpPr/>
            <p:nvPr/>
          </p:nvSpPr>
          <p:spPr>
            <a:xfrm>
              <a:off x="10533321" y="0"/>
              <a:ext cx="1658679" cy="6858000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pic>
          <p:nvPicPr>
            <p:cNvPr id="8" name="Imagem 7" descr="LOGO_SENAI_BRANCO.png">
              <a:extLst>
                <a:ext uri="{FF2B5EF4-FFF2-40B4-BE49-F238E27FC236}">
                  <a16:creationId xmlns="" xmlns:a16="http://schemas.microsoft.com/office/drawing/2014/main" id="{07384716-9E61-EACC-5A3B-5C458624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4086" y="5810192"/>
              <a:ext cx="1000125" cy="58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365125"/>
            <a:ext cx="5141219" cy="54959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23.07.2024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713807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FE79C2D5-AD69-0E28-78BD-BD15C5769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32237" cy="1325563"/>
          </a:xfrm>
        </p:spPr>
        <p:txBody>
          <a:bodyPr>
            <a:noAutofit/>
          </a:bodyPr>
          <a:lstStyle>
            <a:lvl1pPr>
              <a:defRPr sz="2000" i="1"/>
            </a:lvl1pPr>
          </a:lstStyle>
          <a:p>
            <a:endParaRPr lang="de-DE" dirty="0"/>
          </a:p>
        </p:txBody>
      </p:sp>
      <p:grpSp>
        <p:nvGrpSpPr>
          <p:cNvPr id="9" name="Agrupar 8">
            <a:extLst>
              <a:ext uri="{FF2B5EF4-FFF2-40B4-BE49-F238E27FC236}">
                <a16:creationId xmlns="" xmlns:a16="http://schemas.microsoft.com/office/drawing/2014/main" id="{D9021B03-FE1A-2872-B6D0-516D14DA8F56}"/>
              </a:ext>
            </a:extLst>
          </p:cNvPr>
          <p:cNvGrpSpPr/>
          <p:nvPr userDrawn="1"/>
        </p:nvGrpSpPr>
        <p:grpSpPr>
          <a:xfrm>
            <a:off x="10533321" y="0"/>
            <a:ext cx="1658679" cy="6858000"/>
            <a:chOff x="10533321" y="0"/>
            <a:chExt cx="1658679" cy="6858000"/>
          </a:xfrm>
        </p:grpSpPr>
        <p:sp>
          <p:nvSpPr>
            <p:cNvPr id="10" name="Rectangle 7">
              <a:extLst>
                <a:ext uri="{FF2B5EF4-FFF2-40B4-BE49-F238E27FC236}">
                  <a16:creationId xmlns="" xmlns:a16="http://schemas.microsoft.com/office/drawing/2014/main" id="{FC330974-AE02-C652-63D4-FF981DA583F9}"/>
                </a:ext>
              </a:extLst>
            </p:cNvPr>
            <p:cNvSpPr/>
            <p:nvPr/>
          </p:nvSpPr>
          <p:spPr>
            <a:xfrm>
              <a:off x="10533321" y="0"/>
              <a:ext cx="1658679" cy="6858000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pic>
          <p:nvPicPr>
            <p:cNvPr id="11" name="Imagem 10" descr="LOGO_SENAI_BRANCO.png">
              <a:extLst>
                <a:ext uri="{FF2B5EF4-FFF2-40B4-BE49-F238E27FC236}">
                  <a16:creationId xmlns="" xmlns:a16="http://schemas.microsoft.com/office/drawing/2014/main" id="{A2E4C1B6-5E25-9FE2-8C55-FAAA80E28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4086" y="5810192"/>
              <a:ext cx="1000125" cy="58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23.07.2024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9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cores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estantedelivros.senai.br/view/1JiJqSHW5UrCizAxbUDhU5YQsTJHruOr7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ybr.saobernardo.br/wp-content/uploads/2018/12/large-thumb-blo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48" y="3569780"/>
            <a:ext cx="6801374" cy="23217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10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1"/>
            <a:ext cx="9801482" cy="852503"/>
          </a:xfrm>
        </p:spPr>
        <p:txBody>
          <a:bodyPr>
            <a:normAutofit/>
          </a:bodyPr>
          <a:lstStyle/>
          <a:p>
            <a:pPr algn="l"/>
            <a:r>
              <a:rPr lang="pt-BR" sz="2800" b="1" i="0" dirty="0" smtClean="0">
                <a:solidFill>
                  <a:srgbClr val="093366"/>
                </a:solidFill>
                <a:effectLst/>
                <a:latin typeface="Inter"/>
              </a:rPr>
              <a:t>Exemplo de Rede MAN </a:t>
            </a:r>
            <a:br>
              <a:rPr lang="pt-BR" sz="2800" b="1" i="0" dirty="0" smtClean="0">
                <a:solidFill>
                  <a:srgbClr val="093366"/>
                </a:solidFill>
                <a:effectLst/>
                <a:latin typeface="Inter"/>
              </a:rPr>
            </a:br>
            <a:r>
              <a:rPr lang="pt-BR" sz="2400" b="1" i="0" dirty="0" smtClean="0">
                <a:solidFill>
                  <a:srgbClr val="093366"/>
                </a:solidFill>
                <a:effectLst/>
                <a:latin typeface="Inter"/>
              </a:rPr>
              <a:t>(Prédios de uma mesma cidade ou campus)</a:t>
            </a:r>
            <a:endParaRPr lang="pt-BR" sz="2800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73" y="1259628"/>
            <a:ext cx="8367774" cy="5509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3548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11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>
            <a:normAutofit fontScale="90000"/>
          </a:bodyPr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effectLst/>
                <a:latin typeface="Inter"/>
              </a:rPr>
              <a:t>Exemplo de Rede WAN</a:t>
            </a:r>
            <a:br>
              <a:rPr lang="pt-BR" b="1" i="0" dirty="0" smtClean="0">
                <a:solidFill>
                  <a:srgbClr val="093366"/>
                </a:solidFill>
                <a:effectLst/>
                <a:latin typeface="Inter"/>
              </a:rPr>
            </a:br>
            <a:r>
              <a:rPr lang="pt-BR" sz="2700" b="1" i="0" dirty="0" smtClean="0">
                <a:solidFill>
                  <a:srgbClr val="093366"/>
                </a:solidFill>
                <a:latin typeface="Inter"/>
              </a:rPr>
              <a:t>Interligação de várias </a:t>
            </a:r>
            <a:r>
              <a:rPr lang="pt-BR" sz="2700" b="1" i="0" dirty="0" err="1" smtClean="0">
                <a:solidFill>
                  <a:srgbClr val="093366"/>
                </a:solidFill>
                <a:latin typeface="Inter"/>
              </a:rPr>
              <a:t>LAN’s</a:t>
            </a:r>
            <a:r>
              <a:rPr lang="pt-BR" sz="2700" b="1" i="0" dirty="0" smtClean="0">
                <a:solidFill>
                  <a:srgbClr val="093366"/>
                </a:solidFill>
                <a:latin typeface="Inter"/>
              </a:rPr>
              <a:t> em cidades distintas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9" y="1251437"/>
            <a:ext cx="10385733" cy="5210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8148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12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/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effectLst/>
                <a:latin typeface="Inter"/>
              </a:rPr>
              <a:t>A INTERNET...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1" y="1381270"/>
            <a:ext cx="10117777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 descr="How The Internet Changed The World We Live In | THE OFFICIAL ANDREASCY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90107"/>
            <a:ext cx="7374577" cy="286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148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13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/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Ambientação...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07975" y="1175657"/>
            <a:ext cx="1022534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 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qualquer sistema, para estar “em rede”, necessita de um meio de transmissão;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 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qualquer sistema, para estar “em rede”, necessita de um adaptador de rede; 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 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qualquer sistema, para estar “em rede”, necessita de um endereço IP; 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 geral, para que sistemas em rede </a:t>
            </a:r>
            <a:r>
              <a:rPr lang="pt-B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comuniquemse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é necessário que os mesmos usem o mesmo protocolo. 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.: um sistema “em rede” não significa, necessariamente, que o mesmo está conectado à Internet</a:t>
            </a:r>
          </a:p>
        </p:txBody>
      </p:sp>
    </p:spTree>
    <p:extLst>
      <p:ext uri="{BB962C8B-B14F-4D97-AF65-F5344CB8AC3E}">
        <p14:creationId xmlns:p14="http://schemas.microsoft.com/office/powerpoint/2010/main" val="349814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14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/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effectLst/>
                <a:latin typeface="Inter"/>
              </a:rPr>
              <a:t>Protocolo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24850" y="1170675"/>
            <a:ext cx="5572291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 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protocolo define o formato e a ordem das mensagens trocadas entre duas ou mais entidades comunicantes, </a:t>
            </a:r>
            <a:endParaRPr lang="pt-BR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pt-B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Assim como 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ações realizadas na transmissão e/ou no recebimento de uma mensagem ou outro evento.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838" y="311150"/>
            <a:ext cx="4476750" cy="624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8148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15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/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effectLst/>
                <a:latin typeface="Inter"/>
              </a:rPr>
              <a:t>Protocolo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24850" y="1170675"/>
            <a:ext cx="1021356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 </a:t>
            </a:r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protocolo é um conjunto de regras para formatação e processamento de dados. </a:t>
            </a:r>
            <a:endParaRPr lang="pt-BR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pt-B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 </a:t>
            </a:r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protocolos de rede são como uma linguagem em comum para computadores. </a:t>
            </a:r>
            <a:endParaRPr lang="pt-BR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pt-B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 </a:t>
            </a:r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computadores dentro de uma rede podem usar softwares e hardwares muito diferentes; entretanto, o uso de protocolos permite que eles se comuniquem uns com os outros independentemente dessas diferenças.</a:t>
            </a:r>
            <a:endParaRPr lang="pt-B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6865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16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/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effectLst/>
                <a:latin typeface="Inter"/>
              </a:rPr>
              <a:t>Protocolo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60374" y="1283316"/>
            <a:ext cx="981178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Todas 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atividades na Internet que envolvem duas os mais entidades remotas comunicantes são governadas por um protocolo. (Ex.: HTTP). 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 Internet e as redes de computadores em geral fazem uso intenso de protocolos. 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Diferentes 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de protocolos são usados para realizar diferentes tarefas de comunicação. 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Dominar 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área de redes de computadores equivale a entender o que são, por que existem e como funcionam os protocolos de rede.</a:t>
            </a:r>
          </a:p>
        </p:txBody>
      </p:sp>
    </p:spTree>
    <p:extLst>
      <p:ext uri="{BB962C8B-B14F-4D97-AF65-F5344CB8AC3E}">
        <p14:creationId xmlns:p14="http://schemas.microsoft.com/office/powerpoint/2010/main" val="294541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17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/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effectLst/>
                <a:latin typeface="Inter"/>
              </a:rPr>
              <a:t>Principais tipos de protocolos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60375" y="889844"/>
            <a:ext cx="100729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pt-BR" dirty="0"/>
              <a:t>Para que a comunicação entre computadores seja realizada corretamente, é necessário que ambos os computadores estejam configurados segundo os mesmos parâmetros e obedeçam aos mesmos padrões de comunicação</a:t>
            </a:r>
            <a:r>
              <a:rPr lang="pt-BR" dirty="0" smtClean="0"/>
              <a:t>.</a:t>
            </a:r>
          </a:p>
          <a:p>
            <a:pPr fontAlgn="base"/>
            <a:endParaRPr lang="pt-BR" dirty="0"/>
          </a:p>
          <a:p>
            <a:pPr fontAlgn="base"/>
            <a:r>
              <a:rPr lang="pt-BR" dirty="0"/>
              <a:t>A rede é dividida em camadas, cada uma com uma função específica. Os diversos tipos de protocolos de rede variam de acordo com o tipo de serviço utilizado e a camada correspondente. </a:t>
            </a:r>
            <a:endParaRPr lang="pt-BR" dirty="0" smtClean="0"/>
          </a:p>
        </p:txBody>
      </p:sp>
      <p:pic>
        <p:nvPicPr>
          <p:cNvPr id="24580" name="Picture 4" descr="https://www.opservices.com.br/wp-content/uploads/2019/01/Principais-Protocolos-de-Re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256" y="2921169"/>
            <a:ext cx="5061065" cy="393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180167" y="3129630"/>
            <a:ext cx="531668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pt-BR" b="1" dirty="0"/>
              <a:t>Principais protocolos de rede</a:t>
            </a:r>
            <a:r>
              <a:rPr lang="pt-BR" b="1" dirty="0" smtClean="0"/>
              <a:t>:</a:t>
            </a:r>
          </a:p>
          <a:p>
            <a:pPr fontAlgn="base"/>
            <a:endParaRPr lang="pt-BR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BR" dirty="0"/>
              <a:t>camada de aplicação: WWW, HTTP, SMTP, Telnet, FTP, SSH, NNTP, RDP, IRC, SNMP, POP3, IMAP, SIP, DNS, PING</a:t>
            </a:r>
            <a:r>
              <a:rPr lang="pt-BR" dirty="0" smtClean="0"/>
              <a:t>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BR" dirty="0"/>
              <a:t>camada de transporte: TCP, UDP, RTP, DCCP, SCTP</a:t>
            </a:r>
            <a:r>
              <a:rPr lang="pt-BR" dirty="0" smtClean="0"/>
              <a:t>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BR" dirty="0"/>
              <a:t>camada de rede: IPv4, IPv6, </a:t>
            </a:r>
            <a:r>
              <a:rPr lang="pt-BR" dirty="0" err="1"/>
              <a:t>IPsec</a:t>
            </a:r>
            <a:r>
              <a:rPr lang="pt-BR" dirty="0"/>
              <a:t>, ICMP;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BR" dirty="0" smtClean="0"/>
              <a:t>camada </a:t>
            </a:r>
            <a:r>
              <a:rPr lang="pt-BR" dirty="0"/>
              <a:t>de ligação física: Ethernet, Modem, PPP, </a:t>
            </a:r>
            <a:r>
              <a:rPr lang="pt-BR" dirty="0" err="1"/>
              <a:t>FDDi</a:t>
            </a:r>
            <a:r>
              <a:rPr lang="pt-BR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8148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18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/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effectLst/>
                <a:latin typeface="Inter"/>
              </a:rPr>
              <a:t>Principais tipos de protocolos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pic>
        <p:nvPicPr>
          <p:cNvPr id="8" name="Picture 2" descr="Protocolos De Internet Que Son Para Que Sirven Tipos 2021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859002"/>
            <a:ext cx="10033454" cy="589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125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19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/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Tipos de Protocolo: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" y="644216"/>
            <a:ext cx="10251934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146" y="3858020"/>
            <a:ext cx="3595565" cy="2746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>
          <a:xfrm>
            <a:off x="757258" y="4965450"/>
            <a:ext cx="32496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MeuIP - Qual é o meu </a:t>
            </a:r>
            <a:r>
              <a:rPr lang="pt-BR" dirty="0" err="1"/>
              <a:t>ip</a:t>
            </a:r>
            <a:r>
              <a:rPr lang="pt-BR" dirty="0" smtClean="0"/>
              <a:t>?</a:t>
            </a:r>
          </a:p>
          <a:p>
            <a:endParaRPr lang="pt-BR" dirty="0"/>
          </a:p>
          <a:p>
            <a:r>
              <a:rPr lang="pt-BR" dirty="0" smtClean="0"/>
              <a:t>https://www.meuip.com.br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8148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8571F3B1-35D1-7945-4020-A66FCF8C74D5}"/>
              </a:ext>
            </a:extLst>
          </p:cNvPr>
          <p:cNvSpPr txBox="1"/>
          <p:nvPr/>
        </p:nvSpPr>
        <p:spPr>
          <a:xfrm>
            <a:off x="2821018" y="3865407"/>
            <a:ext cx="7837455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chemeClr val="accent1"/>
                </a:solidFill>
                <a:latin typeface="+mj-lt"/>
                <a:ea typeface="Calibri Light"/>
                <a:cs typeface="Calibri Light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Instrutor: Anthony Samuel Sobral de Freitas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anthony.freitas@docente.senai.br 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E8A56814-DCFE-26DB-2E16-90FA4A2E1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70" y="3995346"/>
            <a:ext cx="1839388" cy="2545866"/>
          </a:xfrm>
          <a:prstGeom prst="rect">
            <a:avLst/>
          </a:prstGeom>
        </p:spPr>
      </p:pic>
      <p:sp>
        <p:nvSpPr>
          <p:cNvPr id="4" name="AutoShape 2" descr="https://herocode.com.br/_next/image/?url=https%3A%2F%2Fpainel.herocode.com.br%2Fwp-content%2Fuploads%2F2023%2F09%2Flogotipo-do-css-html-e-javascript-em-um-fundo-azul.webp&amp;w=1920&amp;q=7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6" name="AutoShape 4" descr="https://herocode.com.br/_next/image/?url=https%3A%2F%2Fpainel.herocode.com.br%2Fwp-content%2Fuploads%2F2023%2F09%2Flogotipo-do-css-html-e-javascript-em-um-fundo-azul.webp&amp;w=1920&amp;q=75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3" name="Picture 2" descr="Conceitos básicos de rede: o que você precisa saber | Blog Xte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45" y="0"/>
            <a:ext cx="10580584" cy="321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776246" y="3403742"/>
            <a:ext cx="8792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FUNDAMENTOS DE REDES</a:t>
            </a:r>
            <a:endParaRPr lang="pt-BR" sz="54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3696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20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/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Tipos de Protocolo: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07974" y="1118928"/>
            <a:ext cx="5204155" cy="193899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PÚBLICO: é </a:t>
            </a: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atribuído pelo provedor de serviços de Internet (ISP) a um dispositivo conectado à Internet e pode ser usado para se comunicar com o dispositivo de qualquer lugar do mundo. </a:t>
            </a:r>
            <a:endParaRPr lang="pt-B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6045735" y="1090169"/>
            <a:ext cx="4167044" cy="209288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PRIVADO </a:t>
            </a:r>
            <a:endParaRPr lang="pt-BR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é </a:t>
            </a:r>
            <a:r>
              <a:rPr lang="pt-BR" dirty="0">
                <a:solidFill>
                  <a:schemeClr val="bg1"/>
                </a:solidFill>
              </a:rPr>
              <a:t>usado para identificar um dispositivo em uma rede local, como uma rede doméstica ou de escritório</a:t>
            </a:r>
            <a:r>
              <a:rPr lang="pt-BR" dirty="0" smtClean="0">
                <a:solidFill>
                  <a:schemeClr val="bg1"/>
                </a:solidFill>
              </a:rPr>
              <a:t>.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07975" y="3657191"/>
            <a:ext cx="5204155" cy="224676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ESTÁTICOS são</a:t>
            </a: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configurados manualmente e permanecem </a:t>
            </a: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fixos </a:t>
            </a:r>
            <a:endParaRPr lang="pt-BR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 </a:t>
            </a: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endereços IP estáticos são ideais para dispositivos que exigem acessibilidade constante e não devem mudar, como servidores de rede e websites.</a:t>
            </a:r>
            <a:endParaRPr lang="pt-B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45735" y="3657191"/>
            <a:ext cx="4167044" cy="193899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dinâmicos </a:t>
            </a:r>
            <a:endParaRPr lang="pt-BR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São atribuídos automaticamente por um servidor DHCP e podem mudar periodicamente</a:t>
            </a:r>
            <a:r>
              <a:rPr lang="pt-B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pt-B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9044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21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>
            <a:normAutofit/>
          </a:bodyPr>
          <a:lstStyle/>
          <a:p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Endereço </a:t>
            </a:r>
            <a:r>
              <a:rPr lang="pt-BR" b="1" i="0" dirty="0">
                <a:solidFill>
                  <a:srgbClr val="093366"/>
                </a:solidFill>
                <a:latin typeface="Inter"/>
              </a:rPr>
              <a:t>IP </a:t>
            </a:r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Público: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55575" y="1107469"/>
            <a:ext cx="995230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Identificação</a:t>
            </a:r>
            <a:r>
              <a:rPr lang="pt-BR" sz="2400" dirty="0"/>
              <a:t>: O endereço IP público é usado para identificar dispositivos na Internet. Ele é atribuído ao roteador pelo provedor de Internet (ISP</a:t>
            </a:r>
            <a:r>
              <a:rPr lang="pt-BR" sz="2400" dirty="0" smtClean="0"/>
              <a:t>).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Comunicação global</a:t>
            </a:r>
            <a:r>
              <a:rPr lang="pt-BR" sz="2400" dirty="0"/>
              <a:t>: Quando você acessa a Internet, seu roteador usa esse endereço para se comunicar com outros dispositivos em todo o mundo</a:t>
            </a:r>
            <a:r>
              <a:rPr lang="pt-BR" sz="2400" dirty="0" smtClean="0"/>
              <a:t>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Exemplo</a:t>
            </a:r>
            <a:r>
              <a:rPr lang="pt-BR" sz="2400" dirty="0"/>
              <a:t>: Imagine o endereço em um envelope. O endereço IP público é como o endereço no envelope, permitindo que a correspondência chegue ao prédio certo</a:t>
            </a:r>
            <a:r>
              <a:rPr lang="pt-BR" sz="2400" dirty="0" smtClean="0"/>
              <a:t>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Segurança</a:t>
            </a:r>
            <a:r>
              <a:rPr lang="pt-BR" sz="2400" dirty="0"/>
              <a:t>: Não é seguro e está sujeito a ataques.</a:t>
            </a:r>
          </a:p>
        </p:txBody>
      </p:sp>
    </p:spTree>
    <p:extLst>
      <p:ext uri="{BB962C8B-B14F-4D97-AF65-F5344CB8AC3E}">
        <p14:creationId xmlns:p14="http://schemas.microsoft.com/office/powerpoint/2010/main" val="2974386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22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>
            <a:normAutofit/>
          </a:bodyPr>
          <a:lstStyle/>
          <a:p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Endereço </a:t>
            </a:r>
            <a:r>
              <a:rPr lang="pt-BR" b="1" i="0" dirty="0">
                <a:solidFill>
                  <a:srgbClr val="093366"/>
                </a:solidFill>
                <a:latin typeface="Inter"/>
              </a:rPr>
              <a:t>IP </a:t>
            </a:r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Privado: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55575" y="1107469"/>
            <a:ext cx="995230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 smtClean="0"/>
              <a:t>Rede </a:t>
            </a:r>
            <a:r>
              <a:rPr lang="pt-BR" sz="2800" b="1" dirty="0"/>
              <a:t>local</a:t>
            </a:r>
            <a:r>
              <a:rPr lang="pt-BR" sz="2800" dirty="0"/>
              <a:t>: O IP privado é usado em redes locais (como redes domésticas ou corporativas</a:t>
            </a:r>
            <a:r>
              <a:rPr lang="pt-BR" sz="2800" dirty="0" smtClean="0"/>
              <a:t>).</a:t>
            </a:r>
          </a:p>
          <a:p>
            <a:endParaRPr lang="pt-BR" sz="2800" dirty="0"/>
          </a:p>
          <a:p>
            <a:r>
              <a:rPr lang="pt-BR" sz="2800" b="1" dirty="0"/>
              <a:t>Comunicação interna</a:t>
            </a:r>
            <a:r>
              <a:rPr lang="pt-BR" sz="2800" dirty="0"/>
              <a:t>: Dispositivos na mesma rede usam endereços IP privados para se comunicarem diretamente entre si</a:t>
            </a:r>
            <a:r>
              <a:rPr lang="pt-BR" sz="2800" dirty="0" smtClean="0"/>
              <a:t>.</a:t>
            </a:r>
          </a:p>
          <a:p>
            <a:endParaRPr lang="pt-BR" sz="2800" dirty="0"/>
          </a:p>
          <a:p>
            <a:r>
              <a:rPr lang="pt-BR" sz="2800" b="1" dirty="0"/>
              <a:t>Exclusividade</a:t>
            </a:r>
            <a:r>
              <a:rPr lang="pt-BR" sz="2800" dirty="0"/>
              <a:t>: Cada dispositivo tem um IP privado exclusivo</a:t>
            </a:r>
            <a:r>
              <a:rPr lang="pt-BR" sz="2800" dirty="0" smtClean="0"/>
              <a:t>.</a:t>
            </a:r>
          </a:p>
          <a:p>
            <a:endParaRPr lang="pt-BR" sz="2800" dirty="0"/>
          </a:p>
          <a:p>
            <a:r>
              <a:rPr lang="pt-BR" sz="2800" b="1" dirty="0"/>
              <a:t>Exemplo</a:t>
            </a:r>
            <a:r>
              <a:rPr lang="pt-BR" sz="2800" dirty="0"/>
              <a:t>: O nome ou número de apartamento no envelope é como o IP privado, indicando qual dispositivo na rede deve receber as informações.</a:t>
            </a:r>
          </a:p>
        </p:txBody>
      </p:sp>
    </p:spTree>
    <p:extLst>
      <p:ext uri="{BB962C8B-B14F-4D97-AF65-F5344CB8AC3E}">
        <p14:creationId xmlns:p14="http://schemas.microsoft.com/office/powerpoint/2010/main" val="1246032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23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>
            <a:normAutofit/>
          </a:bodyPr>
          <a:lstStyle/>
          <a:p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Endereço </a:t>
            </a:r>
            <a:r>
              <a:rPr lang="pt-BR" b="1" i="0" dirty="0">
                <a:solidFill>
                  <a:srgbClr val="093366"/>
                </a:solidFill>
                <a:latin typeface="Inter"/>
              </a:rPr>
              <a:t>IP Estático</a:t>
            </a:r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: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55575" y="1107469"/>
            <a:ext cx="995230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400" b="1" dirty="0" smtClean="0"/>
              <a:t>Fixo</a:t>
            </a:r>
            <a:r>
              <a:rPr lang="pt-BR" sz="2400" dirty="0"/>
              <a:t>: O endereço IP estático permanece o mesmo até que seja alterado manualmente pelo provedor de serviços de Internet (ISP) ou pelo administrador da rede.</a:t>
            </a:r>
          </a:p>
          <a:p>
            <a:pPr lvl="1"/>
            <a:endParaRPr lang="pt-BR" sz="2400" b="1" dirty="0" smtClean="0"/>
          </a:p>
          <a:p>
            <a:pPr lvl="1"/>
            <a:r>
              <a:rPr lang="pt-BR" sz="2400" b="1" dirty="0" smtClean="0"/>
              <a:t>Uso</a:t>
            </a:r>
            <a:r>
              <a:rPr lang="pt-BR" sz="2400" dirty="0"/>
              <a:t>: É comumente atribuído a servidores, servidores de e-mail e outros dispositivos que precisam de acesso </a:t>
            </a:r>
            <a:r>
              <a:rPr lang="pt-BR" sz="2400" dirty="0" smtClean="0"/>
              <a:t>consistente.</a:t>
            </a:r>
          </a:p>
          <a:p>
            <a:pPr lvl="1"/>
            <a:endParaRPr lang="pt-BR" sz="2400" b="1" dirty="0"/>
          </a:p>
          <a:p>
            <a:pPr lvl="1"/>
            <a:r>
              <a:rPr lang="pt-BR" sz="2400" b="1" dirty="0" smtClean="0"/>
              <a:t>Vantagens</a:t>
            </a:r>
            <a:r>
              <a:rPr lang="pt-BR" sz="2400" dirty="0"/>
              <a:t>:</a:t>
            </a:r>
          </a:p>
          <a:p>
            <a:pPr lvl="2"/>
            <a:r>
              <a:rPr lang="pt-BR" sz="2400" dirty="0"/>
              <a:t>Acesso imediato e consistente.</a:t>
            </a:r>
          </a:p>
          <a:p>
            <a:pPr lvl="2"/>
            <a:r>
              <a:rPr lang="pt-BR" sz="2400" dirty="0"/>
              <a:t>Menos tempo de inatividade.</a:t>
            </a:r>
          </a:p>
          <a:p>
            <a:pPr lvl="2"/>
            <a:r>
              <a:rPr lang="pt-BR" sz="2400" dirty="0"/>
              <a:t>Acesso remoto.</a:t>
            </a:r>
          </a:p>
          <a:p>
            <a:pPr lvl="1"/>
            <a:r>
              <a:rPr lang="pt-BR" sz="2400" b="1" dirty="0"/>
              <a:t>Desvantagens</a:t>
            </a:r>
            <a:r>
              <a:rPr lang="pt-BR" sz="2400" dirty="0"/>
              <a:t>:</a:t>
            </a:r>
          </a:p>
          <a:p>
            <a:pPr lvl="2"/>
            <a:r>
              <a:rPr lang="pt-BR" sz="2400" dirty="0"/>
              <a:t>Custo mais alto.</a:t>
            </a:r>
          </a:p>
          <a:p>
            <a:pPr lvl="2"/>
            <a:r>
              <a:rPr lang="pt-BR" sz="2400" dirty="0"/>
              <a:t>Vulnerabilidade a ataques, pois o endereço nunca </a:t>
            </a:r>
            <a:r>
              <a:rPr lang="pt-BR" sz="2400" dirty="0" smtClean="0"/>
              <a:t>muda.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62493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24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>
            <a:normAutofit/>
          </a:bodyPr>
          <a:lstStyle/>
          <a:p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Endereço </a:t>
            </a:r>
            <a:r>
              <a:rPr lang="pt-BR" b="1" i="0" dirty="0">
                <a:solidFill>
                  <a:srgbClr val="093366"/>
                </a:solidFill>
                <a:latin typeface="Inter"/>
              </a:rPr>
              <a:t>IP </a:t>
            </a:r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Dinâmico: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55575" y="1107469"/>
            <a:ext cx="995230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/>
              <a:t>Automático</a:t>
            </a:r>
            <a:r>
              <a:rPr lang="pt-BR" sz="2400" dirty="0"/>
              <a:t>: O IP dinâmico é atribuído automaticamente pelo protocolo DHCP (</a:t>
            </a:r>
            <a:r>
              <a:rPr lang="pt-BR" sz="2400" dirty="0" err="1"/>
              <a:t>Dynamic</a:t>
            </a:r>
            <a:r>
              <a:rPr lang="pt-BR" sz="2400" dirty="0"/>
              <a:t> Host </a:t>
            </a:r>
            <a:r>
              <a:rPr lang="pt-BR" sz="2400" dirty="0" err="1"/>
              <a:t>Configuration</a:t>
            </a:r>
            <a:r>
              <a:rPr lang="pt-BR" sz="2400" dirty="0"/>
              <a:t> </a:t>
            </a:r>
            <a:r>
              <a:rPr lang="pt-BR" sz="2400" dirty="0" err="1"/>
              <a:t>Protocol</a:t>
            </a:r>
            <a:r>
              <a:rPr lang="pt-BR" sz="2400" dirty="0" smtClean="0"/>
              <a:t>).</a:t>
            </a:r>
          </a:p>
          <a:p>
            <a:endParaRPr lang="pt-BR" sz="2400" dirty="0"/>
          </a:p>
          <a:p>
            <a:r>
              <a:rPr lang="pt-BR" sz="2400" b="1" dirty="0"/>
              <a:t>Mudança frequente</a:t>
            </a:r>
            <a:r>
              <a:rPr lang="pt-BR" sz="2400" dirty="0"/>
              <a:t>: Sempre que o usuário inicia sua máquina ou se conecta à rede, um novo IP dinâmico é atribuído.</a:t>
            </a:r>
          </a:p>
          <a:p>
            <a:r>
              <a:rPr lang="pt-BR" sz="2400" b="1" dirty="0"/>
              <a:t>Uso</a:t>
            </a:r>
            <a:r>
              <a:rPr lang="pt-BR" sz="2400" dirty="0"/>
              <a:t>: Comum em redes domésticas e dispositivos pessoais</a:t>
            </a:r>
            <a:r>
              <a:rPr lang="pt-BR" sz="2400" dirty="0" smtClean="0"/>
              <a:t>.</a:t>
            </a:r>
          </a:p>
          <a:p>
            <a:endParaRPr lang="pt-BR" sz="2400" dirty="0"/>
          </a:p>
          <a:p>
            <a:r>
              <a:rPr lang="pt-BR" sz="2400" b="1" dirty="0"/>
              <a:t>Vantagens</a:t>
            </a:r>
            <a:r>
              <a:rPr lang="pt-BR" sz="2400" dirty="0"/>
              <a:t>:</a:t>
            </a:r>
          </a:p>
          <a:p>
            <a:pPr lvl="1"/>
            <a:r>
              <a:rPr lang="pt-BR" sz="2400" dirty="0"/>
              <a:t>Economia de custos.</a:t>
            </a:r>
          </a:p>
          <a:p>
            <a:pPr lvl="1"/>
            <a:r>
              <a:rPr lang="pt-BR" sz="2400" dirty="0"/>
              <a:t>Flexibilidade</a:t>
            </a:r>
            <a:r>
              <a:rPr lang="pt-BR" sz="2400" dirty="0" smtClean="0"/>
              <a:t>.</a:t>
            </a:r>
          </a:p>
          <a:p>
            <a:pPr lvl="1"/>
            <a:endParaRPr lang="pt-BR" sz="2400" dirty="0"/>
          </a:p>
          <a:p>
            <a:r>
              <a:rPr lang="pt-BR" sz="2400" b="1" dirty="0"/>
              <a:t>Desvantagens</a:t>
            </a:r>
            <a:r>
              <a:rPr lang="pt-BR" sz="2400" dirty="0"/>
              <a:t>:</a:t>
            </a:r>
          </a:p>
          <a:p>
            <a:pPr lvl="1"/>
            <a:r>
              <a:rPr lang="pt-BR" sz="2400" dirty="0"/>
              <a:t>Instabilidade (pois o IP muda).</a:t>
            </a:r>
          </a:p>
          <a:p>
            <a:pPr lvl="1"/>
            <a:r>
              <a:rPr lang="pt-BR" sz="2400" dirty="0"/>
              <a:t>Limitações para servidores e acesso remoto.</a:t>
            </a:r>
          </a:p>
        </p:txBody>
      </p:sp>
    </p:spTree>
    <p:extLst>
      <p:ext uri="{BB962C8B-B14F-4D97-AF65-F5344CB8AC3E}">
        <p14:creationId xmlns:p14="http://schemas.microsoft.com/office/powerpoint/2010/main" val="3690424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25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/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Tipos de Protocolo: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2313"/>
            <a:ext cx="10533321" cy="6135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786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26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/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Tipos de Protocolo: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7969"/>
            <a:ext cx="5818908" cy="604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 descr="https://www.cloudns.net/blog/wp-content/uploads/2022/12/ClouDNS-TCPIP-5-7-2048x115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" t="8499" r="4564" b="2920"/>
          <a:stretch/>
        </p:blipFill>
        <p:spPr bwMode="auto">
          <a:xfrm>
            <a:off x="5569527" y="594219"/>
            <a:ext cx="6626723" cy="624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194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27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/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Tipos de Protocolo: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pic>
        <p:nvPicPr>
          <p:cNvPr id="22533" name="Picture 5" descr="https://th.bing.com/th/id/R.f6975ba2a103bdffb714ece706d02852?rik=8dQvk1xzMRDt%2fA&amp;riu=http%3a%2f%2fwww.cellbiol.com%2fbioinformatics_web_development%2fwp-content%2fuploads%2f2017%2f01%2ftpc-ip-and-osi-model-cellbiol.com_-1200x883.png&amp;ehk=CBLGszIbhJ0K3RNmn103Eapjt7%2fKNE27%2fJnKeAJdXFE%3d&amp;risl=&amp;pid=ImgRaw&amp;r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60338"/>
            <a:ext cx="10377746" cy="667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037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28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/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Tipos de Protocolo: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43" y="872998"/>
            <a:ext cx="9791893" cy="5961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1376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29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/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Tipos de Protocolo: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8" b="10213"/>
          <a:stretch/>
        </p:blipFill>
        <p:spPr bwMode="auto">
          <a:xfrm>
            <a:off x="606836" y="1116278"/>
            <a:ext cx="9368435" cy="5332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533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75" y="45296"/>
            <a:ext cx="10518033" cy="6812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828801" y="2612571"/>
            <a:ext cx="5557652" cy="4393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b="1">
              <a:ln w="762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997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30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/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Tipos de Protocolo: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39"/>
          <a:stretch/>
        </p:blipFill>
        <p:spPr bwMode="auto">
          <a:xfrm>
            <a:off x="155575" y="878067"/>
            <a:ext cx="10355262" cy="2743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049" y="3147178"/>
            <a:ext cx="5792788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57141" y="3868640"/>
            <a:ext cx="45609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O FTP é útil caso o usuário perca o acesso ao painel de controle do seu site. </a:t>
            </a:r>
          </a:p>
          <a:p>
            <a:endParaRPr lang="pt-BR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Assim sendo, essa ferramenta pode ser usada para realizar ajustes de páginas, adicionar ou excluir arquivos ou ainda solucionar qualquer questão no site.</a:t>
            </a:r>
            <a:endParaRPr lang="pt-BR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363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31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/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Tipos de Protocolo: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872118"/>
            <a:ext cx="9772196" cy="3320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881194"/>
            <a:ext cx="9774176" cy="282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7685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32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/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Tipos de Protocolo: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2"/>
          <a:stretch/>
        </p:blipFill>
        <p:spPr bwMode="auto">
          <a:xfrm>
            <a:off x="155575" y="869282"/>
            <a:ext cx="10090727" cy="2973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31" y="3997233"/>
            <a:ext cx="9923246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4391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7" b="8190"/>
          <a:stretch/>
        </p:blipFill>
        <p:spPr bwMode="auto">
          <a:xfrm>
            <a:off x="8443357" y="5593275"/>
            <a:ext cx="2030589" cy="1270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33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/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Tipos de Protocolo: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3"/>
          <a:stretch/>
        </p:blipFill>
        <p:spPr bwMode="auto">
          <a:xfrm>
            <a:off x="0" y="1404456"/>
            <a:ext cx="10536238" cy="428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100" y="98198"/>
            <a:ext cx="196215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659" y="5450774"/>
            <a:ext cx="1415314" cy="1407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295" y="5532890"/>
            <a:ext cx="1353466" cy="1323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27" y="5721451"/>
            <a:ext cx="2033977" cy="1014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314" y="5537549"/>
            <a:ext cx="1399536" cy="1278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7685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615129"/>
            <a:ext cx="10235247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34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/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Tipos de Protocolo: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95"/>
          <a:stretch/>
        </p:blipFill>
        <p:spPr bwMode="auto">
          <a:xfrm>
            <a:off x="0" y="959386"/>
            <a:ext cx="10533321" cy="3375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1586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35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/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Tipos de Protocolo: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155329"/>
            <a:ext cx="9964738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226" y="3991800"/>
            <a:ext cx="5916612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6563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36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/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Tipos de Protocolo: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3" y="703402"/>
            <a:ext cx="10269538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" y="3886200"/>
            <a:ext cx="55245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 descr="https://www.alltechbuzz.net/wp-content/uploads/2015/08/Telnet-Client-Command-Promp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375" y="3638549"/>
            <a:ext cx="64198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449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37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/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Tipos de Protocolo: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026990"/>
            <a:ext cx="10377746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142" y="4103565"/>
            <a:ext cx="5916612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3510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38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1796143"/>
            <a:ext cx="9801482" cy="3265714"/>
          </a:xfrm>
        </p:spPr>
        <p:txBody>
          <a:bodyPr>
            <a:normAutofit/>
          </a:bodyPr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effectLst/>
                <a:latin typeface="Inter"/>
              </a:rPr>
              <a:t>É possível parar a internet?</a:t>
            </a:r>
            <a:br>
              <a:rPr lang="pt-BR" b="1" i="0" dirty="0" smtClean="0">
                <a:solidFill>
                  <a:srgbClr val="093366"/>
                </a:solidFill>
                <a:effectLst/>
                <a:latin typeface="Inter"/>
              </a:rPr>
            </a:br>
            <a:r>
              <a:rPr lang="pt-BR" b="1" i="0" dirty="0">
                <a:solidFill>
                  <a:srgbClr val="093366"/>
                </a:solidFill>
                <a:latin typeface="Inter"/>
              </a:rPr>
              <a:t/>
            </a:r>
            <a:br>
              <a:rPr lang="pt-BR" b="1" i="0" dirty="0">
                <a:solidFill>
                  <a:srgbClr val="093366"/>
                </a:solidFill>
                <a:latin typeface="Inter"/>
              </a:rPr>
            </a:br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Quais seriam os impactos?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 txBox="1">
            <a:spLocks/>
          </p:cNvSpPr>
          <p:nvPr/>
        </p:nvSpPr>
        <p:spPr>
          <a:xfrm>
            <a:off x="307975" y="499303"/>
            <a:ext cx="9801482" cy="631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Exercício / Reflexão:</a:t>
            </a:r>
            <a:endParaRPr lang="pt-BR" b="1" i="0" dirty="0">
              <a:solidFill>
                <a:srgbClr val="093366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98148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39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2045524"/>
            <a:ext cx="9801482" cy="3265714"/>
          </a:xfrm>
        </p:spPr>
        <p:txBody>
          <a:bodyPr>
            <a:normAutofit/>
          </a:bodyPr>
          <a:lstStyle/>
          <a:p>
            <a:r>
              <a:rPr lang="pt-BR" b="1" i="0" dirty="0" smtClean="0">
                <a:solidFill>
                  <a:srgbClr val="093366"/>
                </a:solidFill>
                <a:effectLst/>
                <a:latin typeface="Inter"/>
              </a:rPr>
              <a:t>Topologia de Rede</a:t>
            </a:r>
            <a:br>
              <a:rPr lang="pt-BR" b="1" i="0" dirty="0" smtClean="0">
                <a:solidFill>
                  <a:srgbClr val="093366"/>
                </a:solidFill>
                <a:effectLst/>
                <a:latin typeface="Inter"/>
              </a:rPr>
            </a:br>
            <a:r>
              <a:rPr lang="pt-BR" b="1" i="0" dirty="0">
                <a:solidFill>
                  <a:srgbClr val="093366"/>
                </a:solidFill>
                <a:latin typeface="Inter"/>
              </a:rPr>
              <a:t/>
            </a:r>
            <a:br>
              <a:rPr lang="pt-BR" b="1" i="0" dirty="0">
                <a:solidFill>
                  <a:srgbClr val="093366"/>
                </a:solidFill>
                <a:latin typeface="Inter"/>
              </a:rPr>
            </a:br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Componentes de uma Rede (Físicos)</a:t>
            </a:r>
            <a:br>
              <a:rPr lang="pt-BR" b="1" i="0" dirty="0" smtClean="0">
                <a:solidFill>
                  <a:srgbClr val="093366"/>
                </a:solidFill>
                <a:latin typeface="Inter"/>
              </a:rPr>
            </a:br>
            <a:r>
              <a:rPr lang="pt-BR" b="1" i="0" dirty="0">
                <a:solidFill>
                  <a:srgbClr val="093366"/>
                </a:solidFill>
                <a:latin typeface="Inter"/>
              </a:rPr>
              <a:t/>
            </a:r>
            <a:br>
              <a:rPr lang="pt-BR" b="1" i="0" dirty="0">
                <a:solidFill>
                  <a:srgbClr val="093366"/>
                </a:solidFill>
                <a:latin typeface="Inter"/>
              </a:rPr>
            </a:br>
            <a:r>
              <a:rPr lang="pt-BR" b="1" i="0" dirty="0">
                <a:solidFill>
                  <a:srgbClr val="093366"/>
                </a:solidFill>
                <a:latin typeface="Inter"/>
              </a:rPr>
              <a:t>Componentes de uma Rede </a:t>
            </a:r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(Lógicos)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 txBox="1">
            <a:spLocks/>
          </p:cNvSpPr>
          <p:nvPr/>
        </p:nvSpPr>
        <p:spPr>
          <a:xfrm>
            <a:off x="307975" y="499303"/>
            <a:ext cx="9801482" cy="631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Próximas Aulas:</a:t>
            </a:r>
            <a:endParaRPr lang="pt-BR" b="1" i="0" dirty="0">
              <a:solidFill>
                <a:srgbClr val="093366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25474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4385" y="139500"/>
            <a:ext cx="10008524" cy="1325563"/>
          </a:xfrm>
        </p:spPr>
        <p:txBody>
          <a:bodyPr/>
          <a:lstStyle/>
          <a:p>
            <a:r>
              <a:rPr lang="pt-BR" dirty="0" smtClean="0"/>
              <a:t>Módulo Básico</a:t>
            </a:r>
            <a:br>
              <a:rPr lang="pt-BR" dirty="0" smtClean="0"/>
            </a:br>
            <a:r>
              <a:rPr lang="pt-BR" dirty="0" smtClean="0"/>
              <a:t>Unidade </a:t>
            </a:r>
            <a:r>
              <a:rPr lang="pt-BR" dirty="0" smtClean="0"/>
              <a:t>III– </a:t>
            </a:r>
            <a:r>
              <a:rPr lang="pt-BR" dirty="0" smtClean="0"/>
              <a:t>Fundamentos de </a:t>
            </a:r>
            <a:r>
              <a:rPr lang="pt-BR" dirty="0" smtClean="0"/>
              <a:t>Redes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6255" y="1638790"/>
            <a:ext cx="10088500" cy="5165766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Fundamentos Históricos</a:t>
            </a:r>
          </a:p>
          <a:p>
            <a:r>
              <a:rPr lang="pt-BR" dirty="0" smtClean="0"/>
              <a:t>Protocolos de Rede</a:t>
            </a:r>
            <a:endParaRPr lang="pt-BR" dirty="0"/>
          </a:p>
          <a:p>
            <a:pPr lvl="1"/>
            <a:r>
              <a:rPr lang="pt-BR" dirty="0" smtClean="0"/>
              <a:t>Modelo OSI / TCP/IP, Camadas</a:t>
            </a:r>
            <a:endParaRPr lang="pt-BR" dirty="0"/>
          </a:p>
          <a:p>
            <a:r>
              <a:rPr lang="pt-BR" dirty="0" smtClean="0"/>
              <a:t>Topologias de Rede</a:t>
            </a:r>
            <a:endParaRPr lang="pt-BR" dirty="0"/>
          </a:p>
          <a:p>
            <a:pPr marL="717550" lvl="1">
              <a:spcBef>
                <a:spcPts val="1000"/>
              </a:spcBef>
            </a:pPr>
            <a:r>
              <a:rPr lang="pt-BR" dirty="0" smtClean="0"/>
              <a:t>Malha, Estrela, Barramento, Anel, Híbrido</a:t>
            </a:r>
            <a:endParaRPr lang="pt-BR" dirty="0"/>
          </a:p>
          <a:p>
            <a:r>
              <a:rPr lang="pt-BR" dirty="0" smtClean="0"/>
              <a:t>Tipos e Características</a:t>
            </a:r>
            <a:endParaRPr lang="pt-BR" dirty="0" smtClean="0"/>
          </a:p>
          <a:p>
            <a:pPr marL="717550" lvl="1">
              <a:spcBef>
                <a:spcPts val="1000"/>
              </a:spcBef>
            </a:pPr>
            <a:r>
              <a:rPr lang="pt-BR" dirty="0" smtClean="0"/>
              <a:t>Ponto-a-ponto, Cliente-Servidor, LAN, MAN, WAN, WLAN, PAN, CAN, SAN</a:t>
            </a:r>
            <a:endParaRPr lang="pt-BR" dirty="0"/>
          </a:p>
          <a:p>
            <a:r>
              <a:rPr lang="pt-BR" dirty="0" smtClean="0"/>
              <a:t>Conceitos de Rede Virtual</a:t>
            </a:r>
          </a:p>
          <a:p>
            <a:r>
              <a:rPr lang="pt-BR" dirty="0" smtClean="0"/>
              <a:t>Provedores de Links</a:t>
            </a:r>
            <a:endParaRPr lang="pt-BR" dirty="0" smtClean="0"/>
          </a:p>
          <a:p>
            <a:pPr marL="717550" lvl="1">
              <a:spcBef>
                <a:spcPts val="1000"/>
              </a:spcBef>
              <a:tabLst>
                <a:tab pos="442913" algn="l"/>
              </a:tabLst>
            </a:pPr>
            <a:r>
              <a:rPr lang="pt-BR" dirty="0" smtClean="0"/>
              <a:t>Satélite, DSL, </a:t>
            </a:r>
            <a:r>
              <a:rPr lang="pt-BR" dirty="0" err="1" smtClean="0"/>
              <a:t>Cable</a:t>
            </a:r>
            <a:r>
              <a:rPr lang="pt-BR" dirty="0" smtClean="0"/>
              <a:t>...</a:t>
            </a:r>
            <a:endParaRPr lang="pt-BR" dirty="0"/>
          </a:p>
          <a:p>
            <a:r>
              <a:rPr lang="pt-BR" dirty="0" smtClean="0"/>
              <a:t>Instalação e Configuração</a:t>
            </a:r>
          </a:p>
          <a:p>
            <a:pPr lvl="1"/>
            <a:r>
              <a:rPr lang="pt-BR" dirty="0" smtClean="0"/>
              <a:t>Sistemas Operacionais, softwares aplicativos</a:t>
            </a:r>
          </a:p>
          <a:p>
            <a:r>
              <a:rPr lang="pt-BR" dirty="0" err="1" smtClean="0"/>
              <a:t>Packet</a:t>
            </a:r>
            <a:r>
              <a:rPr lang="pt-BR" dirty="0" smtClean="0"/>
              <a:t> </a:t>
            </a:r>
            <a:r>
              <a:rPr lang="pt-BR" dirty="0" err="1" smtClean="0"/>
              <a:t>Tracer</a:t>
            </a:r>
            <a:endParaRPr lang="pt-BR" dirty="0"/>
          </a:p>
          <a:p>
            <a:pPr marL="717550" lvl="1">
              <a:spcBef>
                <a:spcPts val="1000"/>
              </a:spcBef>
              <a:tabLst>
                <a:tab pos="442913" algn="l"/>
              </a:tabLst>
            </a:pPr>
            <a:r>
              <a:rPr lang="pt-BR" dirty="0" smtClean="0"/>
              <a:t>Conceitos</a:t>
            </a:r>
          </a:p>
          <a:p>
            <a:pPr marL="717550" lvl="1">
              <a:spcBef>
                <a:spcPts val="1000"/>
              </a:spcBef>
              <a:tabLst>
                <a:tab pos="442913" algn="l"/>
              </a:tabLst>
            </a:pPr>
            <a:r>
              <a:rPr lang="pt-BR" dirty="0" smtClean="0"/>
              <a:t>Configurações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1171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="" xmlns:a16="http://schemas.microsoft.com/office/drawing/2014/main" id="{15520206-AE0B-E669-3BA6-43C4F3C78A8C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Imagem 4" descr="LOGO_SENAI_BRANCO.png">
            <a:extLst>
              <a:ext uri="{FF2B5EF4-FFF2-40B4-BE49-F238E27FC236}">
                <a16:creationId xmlns="" xmlns:a16="http://schemas.microsoft.com/office/drawing/2014/main" id="{82B2680A-37CD-0B78-FB89-EA5FA766A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086" y="5546784"/>
            <a:ext cx="1000125" cy="5810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CB41BE1-F0BE-7AD7-6841-C87ECF9CF521}"/>
              </a:ext>
            </a:extLst>
          </p:cNvPr>
          <p:cNvSpPr txBox="1"/>
          <p:nvPr/>
        </p:nvSpPr>
        <p:spPr>
          <a:xfrm>
            <a:off x="925974" y="1424226"/>
            <a:ext cx="9502815" cy="51783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 dirty="0"/>
              <a:t>Slides</a:t>
            </a:r>
          </a:p>
          <a:p>
            <a:pPr algn="ctr"/>
            <a:r>
              <a:rPr lang="pt-BR" sz="3200" b="1" dirty="0" err="1" smtClean="0"/>
              <a:t>github</a:t>
            </a:r>
            <a:r>
              <a:rPr lang="pt-BR" sz="3200" b="1" dirty="0" smtClean="0"/>
              <a:t>/</a:t>
            </a:r>
            <a:r>
              <a:rPr lang="pt-BR" sz="3200" b="1" dirty="0" err="1" smtClean="0"/>
              <a:t>sammyfreitas</a:t>
            </a:r>
            <a:r>
              <a:rPr lang="pt-BR" sz="3200" b="1" dirty="0" smtClean="0"/>
              <a:t>/QUA0682024U008</a:t>
            </a:r>
            <a:endParaRPr lang="pt-BR" sz="3200" b="1" dirty="0" smtClean="0"/>
          </a:p>
          <a:p>
            <a:pPr algn="ctr"/>
            <a:endParaRPr lang="pt-BR" sz="3200" b="1" dirty="0">
              <a:hlinkClick r:id="rId3"/>
            </a:endParaRPr>
          </a:p>
          <a:p>
            <a:pPr algn="ctr"/>
            <a:r>
              <a:rPr lang="pt-BR" sz="3200" b="1" dirty="0"/>
              <a:t>Livro Da Unidade </a:t>
            </a:r>
            <a:r>
              <a:rPr lang="pt-BR" sz="3200" b="1" dirty="0" smtClean="0"/>
              <a:t>III</a:t>
            </a:r>
            <a:endParaRPr lang="pt-BR" sz="3200" b="1" dirty="0"/>
          </a:p>
          <a:p>
            <a:pPr algn="ctr"/>
            <a:r>
              <a:rPr lang="pt-BR" sz="3200" b="1" dirty="0">
                <a:hlinkClick r:id="rId4"/>
              </a:rPr>
              <a:t>https://estantedelivros.senai.br/view/1JiJqSHW5UrCizAxbUDhU5YQsTJHruOr7</a:t>
            </a:r>
            <a:endParaRPr lang="pt-BR" sz="3200" b="1" dirty="0"/>
          </a:p>
          <a:p>
            <a:pPr algn="ctr"/>
            <a:endParaRPr lang="pt-BR" sz="3200" b="1" dirty="0"/>
          </a:p>
          <a:p>
            <a:pPr algn="ctr"/>
            <a:r>
              <a:rPr lang="pt-BR" sz="3200" b="1" dirty="0"/>
              <a:t>Cadastro no </a:t>
            </a:r>
            <a:r>
              <a:rPr lang="pt-BR" sz="3200" b="1" dirty="0" err="1"/>
              <a:t>Github</a:t>
            </a:r>
            <a:r>
              <a:rPr lang="pt-BR" sz="3200" b="1" dirty="0"/>
              <a:t> </a:t>
            </a:r>
          </a:p>
          <a:p>
            <a:pPr algn="ctr"/>
            <a:r>
              <a:rPr lang="pt-BR" sz="3200" b="1" dirty="0"/>
              <a:t>para Hospedar a Página:</a:t>
            </a:r>
          </a:p>
          <a:p>
            <a:pPr algn="ctr"/>
            <a:r>
              <a:rPr lang="pt-BR" sz="3200" dirty="0">
                <a:hlinkClick r:id="rId5"/>
              </a:rPr>
              <a:t>https://github.com/</a:t>
            </a:r>
            <a:r>
              <a:rPr lang="pt-BR" sz="3200" dirty="0"/>
              <a:t> </a:t>
            </a:r>
          </a:p>
          <a:p>
            <a:pPr algn="ctr"/>
            <a:endParaRPr lang="pt-BR" sz="1050" dirty="0">
              <a:ea typeface="Calibri" panose="020F0502020204030204"/>
              <a:cs typeface="Segoe U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E8A56814-DCFE-26DB-2E16-90FA4A2E1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905" y="4126334"/>
            <a:ext cx="1839388" cy="254586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8571F3B1-35D1-7945-4020-A66FCF8C74D5}"/>
              </a:ext>
            </a:extLst>
          </p:cNvPr>
          <p:cNvSpPr txBox="1"/>
          <p:nvPr/>
        </p:nvSpPr>
        <p:spPr>
          <a:xfrm>
            <a:off x="286905" y="-1683"/>
            <a:ext cx="7222603" cy="916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chemeClr val="accent1"/>
                </a:solidFill>
                <a:latin typeface="+mj-lt"/>
                <a:ea typeface="Calibri Light"/>
                <a:cs typeface="Calibri Light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LINK PARA O MATERIAL DA AULA</a:t>
            </a:r>
          </a:p>
        </p:txBody>
      </p:sp>
    </p:spTree>
    <p:extLst>
      <p:ext uri="{BB962C8B-B14F-4D97-AF65-F5344CB8AC3E}">
        <p14:creationId xmlns:p14="http://schemas.microsoft.com/office/powerpoint/2010/main" val="1996912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="" xmlns:a16="http://schemas.microsoft.com/office/drawing/2014/main" id="{659DBECE-7DAF-A80A-1C37-18896E060114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Imagem 4" descr="LOGO_SENAI_BRANCO.png">
            <a:extLst>
              <a:ext uri="{FF2B5EF4-FFF2-40B4-BE49-F238E27FC236}">
                <a16:creationId xmlns="" xmlns:a16="http://schemas.microsoft.com/office/drawing/2014/main" id="{1385119F-B085-13CD-7459-2715270B0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086" y="5462118"/>
            <a:ext cx="1000125" cy="58102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6CAABB4C-A899-43F4-7F35-58F4B89E0DF9}"/>
              </a:ext>
            </a:extLst>
          </p:cNvPr>
          <p:cNvSpPr txBox="1"/>
          <p:nvPr/>
        </p:nvSpPr>
        <p:spPr>
          <a:xfrm>
            <a:off x="2513660" y="1939808"/>
            <a:ext cx="6148681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8000" dirty="0">
                <a:cs typeface="Segoe UI"/>
              </a:rPr>
              <a:t>?</a:t>
            </a:r>
            <a:r>
              <a:rPr lang="en-US" sz="18000" dirty="0">
                <a:cs typeface="Segoe UI"/>
              </a:rPr>
              <a:t>​</a:t>
            </a:r>
          </a:p>
          <a:p>
            <a:pPr algn="ctr"/>
            <a:r>
              <a:rPr lang="pt-BR" sz="2400" dirty="0">
                <a:cs typeface="Segoe UI"/>
              </a:rPr>
              <a:t>anthony.freitas@docente.senai.br </a:t>
            </a:r>
            <a:endParaRPr lang="pt-BR" sz="2400" dirty="0">
              <a:ea typeface="Calibri" panose="020F0502020204030204"/>
              <a:cs typeface="Segoe UI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3B2203A0-6003-C7CD-03C1-72A79CA76C55}"/>
              </a:ext>
            </a:extLst>
          </p:cNvPr>
          <p:cNvSpPr txBox="1"/>
          <p:nvPr/>
        </p:nvSpPr>
        <p:spPr>
          <a:xfrm>
            <a:off x="1375363" y="773289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400" b="1" dirty="0">
                <a:latin typeface="Calibri Light"/>
              </a:rPr>
              <a:t>Perguntas</a:t>
            </a:r>
            <a:r>
              <a:rPr lang="pt-BR" sz="4400" b="1" dirty="0">
                <a:latin typeface="Calibri Light"/>
                <a:ea typeface="Calibri Light"/>
                <a:cs typeface="Calibri Light"/>
              </a:rPr>
              <a:t>​</a:t>
            </a:r>
            <a:endParaRPr lang="pt-BR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8286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5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 txBox="1">
            <a:spLocks/>
          </p:cNvSpPr>
          <p:nvPr/>
        </p:nvSpPr>
        <p:spPr>
          <a:xfrm>
            <a:off x="337941" y="335666"/>
            <a:ext cx="9801482" cy="9614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smtClean="0">
                <a:solidFill>
                  <a:srgbClr val="093366"/>
                </a:solidFill>
                <a:latin typeface="Inter"/>
              </a:rPr>
              <a:t>Redes de Computadores</a:t>
            </a:r>
            <a:endParaRPr lang="pt-BR" b="1" dirty="0">
              <a:solidFill>
                <a:srgbClr val="093366"/>
              </a:solidFill>
              <a:latin typeface="Inter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90418" y="1210845"/>
            <a:ext cx="431033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Redes de computadores são estruturas físicas (equipamentos) e lógicas (programas, protocolos) que permitem que dois ou mais computadores possam compartilhar suas informações e recursos entre si. </a:t>
            </a:r>
            <a:endParaRPr lang="pt-BR" sz="22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São </a:t>
            </a:r>
            <a:r>
              <a:rPr lang="pt-BR" sz="2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projetadas para compartilhar recursos de hardware e software e viabilizar a troca de informações entre usuários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6"/>
          <a:stretch/>
        </p:blipFill>
        <p:spPr bwMode="auto">
          <a:xfrm>
            <a:off x="4592837" y="1234800"/>
            <a:ext cx="5940484" cy="4942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735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625" y="7937"/>
            <a:ext cx="7774379" cy="685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6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/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effectLst/>
                <a:latin typeface="Inter"/>
              </a:rPr>
              <a:t>Histórico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F72EF970-ABF4-4FE2-8223-5FCDD43C87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86"/>
          <a:stretch/>
        </p:blipFill>
        <p:spPr>
          <a:xfrm>
            <a:off x="0" y="1377537"/>
            <a:ext cx="6296369" cy="548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12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7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/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latin typeface="Inter"/>
              </a:rPr>
              <a:t>Classificação por Áreas Geográficas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1967136"/>
            <a:ext cx="5854535" cy="4114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3200" b="1" dirty="0" err="1">
                <a:solidFill>
                  <a:schemeClr val="tx2"/>
                </a:solidFill>
                <a:latin typeface="Rockwell" pitchFamily="18" charset="0"/>
                <a:cs typeface="Arial" charset="0"/>
              </a:rPr>
              <a:t>PANs</a:t>
            </a:r>
            <a:r>
              <a:rPr lang="pt-BR" sz="3200" b="1" dirty="0">
                <a:solidFill>
                  <a:schemeClr val="tx2"/>
                </a:solidFill>
                <a:latin typeface="Rockwell" pitchFamily="18" charset="0"/>
                <a:cs typeface="Arial" charset="0"/>
              </a:rPr>
              <a:t> (</a:t>
            </a:r>
            <a:r>
              <a:rPr lang="pt-BR" sz="3200" b="1" dirty="0" err="1">
                <a:solidFill>
                  <a:schemeClr val="tx2"/>
                </a:solidFill>
                <a:latin typeface="Rockwell" pitchFamily="18" charset="0"/>
                <a:cs typeface="Arial" charset="0"/>
              </a:rPr>
              <a:t>Personal</a:t>
            </a:r>
            <a:r>
              <a:rPr lang="pt-BR" sz="3200" b="1" dirty="0">
                <a:solidFill>
                  <a:schemeClr val="tx2"/>
                </a:solidFill>
                <a:latin typeface="Rockwell" pitchFamily="18" charset="0"/>
                <a:cs typeface="Arial" charset="0"/>
              </a:rPr>
              <a:t> </a:t>
            </a:r>
            <a:r>
              <a:rPr lang="pt-BR" sz="3200" b="1" dirty="0" err="1">
                <a:solidFill>
                  <a:schemeClr val="tx2"/>
                </a:solidFill>
                <a:latin typeface="Rockwell" pitchFamily="18" charset="0"/>
                <a:cs typeface="Arial" charset="0"/>
              </a:rPr>
              <a:t>Area</a:t>
            </a:r>
            <a:r>
              <a:rPr lang="pt-BR" sz="3200" b="1" dirty="0">
                <a:solidFill>
                  <a:schemeClr val="tx2"/>
                </a:solidFill>
                <a:latin typeface="Rockwell" pitchFamily="18" charset="0"/>
                <a:cs typeface="Arial" charset="0"/>
              </a:rPr>
              <a:t> Network);</a:t>
            </a:r>
          </a:p>
          <a:p>
            <a:pPr>
              <a:lnSpc>
                <a:spcPct val="150000"/>
              </a:lnSpc>
            </a:pPr>
            <a:r>
              <a:rPr lang="pt-BR" sz="3200" b="1" dirty="0" err="1">
                <a:solidFill>
                  <a:schemeClr val="tx2"/>
                </a:solidFill>
                <a:latin typeface="Rockwell" pitchFamily="18" charset="0"/>
                <a:cs typeface="Arial" charset="0"/>
              </a:rPr>
              <a:t>LANs</a:t>
            </a:r>
            <a:r>
              <a:rPr lang="pt-BR" sz="3200" b="1" dirty="0">
                <a:solidFill>
                  <a:schemeClr val="tx2"/>
                </a:solidFill>
                <a:latin typeface="Rockwell" pitchFamily="18" charset="0"/>
                <a:cs typeface="Arial" charset="0"/>
              </a:rPr>
              <a:t> (Local </a:t>
            </a:r>
            <a:r>
              <a:rPr lang="pt-BR" sz="3200" b="1" dirty="0" err="1">
                <a:solidFill>
                  <a:schemeClr val="tx2"/>
                </a:solidFill>
                <a:latin typeface="Rockwell" pitchFamily="18" charset="0"/>
                <a:cs typeface="Arial" charset="0"/>
              </a:rPr>
              <a:t>Area</a:t>
            </a:r>
            <a:r>
              <a:rPr lang="pt-BR" sz="3200" b="1" dirty="0">
                <a:solidFill>
                  <a:schemeClr val="tx2"/>
                </a:solidFill>
                <a:latin typeface="Rockwell" pitchFamily="18" charset="0"/>
                <a:cs typeface="Arial" charset="0"/>
              </a:rPr>
              <a:t> Network); </a:t>
            </a:r>
            <a:endParaRPr lang="pt-PT" sz="3200" b="1" dirty="0">
              <a:solidFill>
                <a:schemeClr val="tx2"/>
              </a:solidFill>
              <a:latin typeface="Rockwell" pitchFamily="18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pt-BR" sz="3200" b="1" dirty="0">
                <a:solidFill>
                  <a:schemeClr val="tx2"/>
                </a:solidFill>
                <a:latin typeface="Rockwell" pitchFamily="18" charset="0"/>
                <a:cs typeface="Arial" charset="0"/>
              </a:rPr>
              <a:t>WLAN (Wireless Local </a:t>
            </a:r>
            <a:r>
              <a:rPr lang="pt-BR" sz="3200" b="1" dirty="0" err="1">
                <a:solidFill>
                  <a:schemeClr val="tx2"/>
                </a:solidFill>
                <a:latin typeface="Rockwell" pitchFamily="18" charset="0"/>
                <a:cs typeface="Arial" charset="0"/>
              </a:rPr>
              <a:t>Area</a:t>
            </a:r>
            <a:r>
              <a:rPr lang="pt-BR" sz="3200" b="1" dirty="0">
                <a:solidFill>
                  <a:schemeClr val="tx2"/>
                </a:solidFill>
                <a:latin typeface="Rockwell" pitchFamily="18" charset="0"/>
                <a:cs typeface="Arial" charset="0"/>
              </a:rPr>
              <a:t> Network);</a:t>
            </a:r>
          </a:p>
          <a:p>
            <a:pPr>
              <a:lnSpc>
                <a:spcPct val="150000"/>
              </a:lnSpc>
            </a:pPr>
            <a:r>
              <a:rPr lang="pt-BR" sz="3200" b="1" dirty="0" err="1">
                <a:solidFill>
                  <a:schemeClr val="tx2"/>
                </a:solidFill>
                <a:latin typeface="Rockwell" pitchFamily="18" charset="0"/>
                <a:cs typeface="Arial" charset="0"/>
              </a:rPr>
              <a:t>MANs</a:t>
            </a:r>
            <a:r>
              <a:rPr lang="pt-BR" sz="3200" b="1" dirty="0">
                <a:solidFill>
                  <a:schemeClr val="tx2"/>
                </a:solidFill>
                <a:latin typeface="Rockwell" pitchFamily="18" charset="0"/>
                <a:cs typeface="Arial" charset="0"/>
              </a:rPr>
              <a:t> (</a:t>
            </a:r>
            <a:r>
              <a:rPr lang="pt-BR" sz="3200" b="1" dirty="0" err="1">
                <a:solidFill>
                  <a:schemeClr val="tx2"/>
                </a:solidFill>
                <a:latin typeface="Rockwell" pitchFamily="18" charset="0"/>
                <a:cs typeface="Arial" charset="0"/>
              </a:rPr>
              <a:t>Metropolitan</a:t>
            </a:r>
            <a:r>
              <a:rPr lang="pt-BR" sz="3200" b="1" dirty="0">
                <a:solidFill>
                  <a:schemeClr val="tx2"/>
                </a:solidFill>
                <a:latin typeface="Rockwell" pitchFamily="18" charset="0"/>
                <a:cs typeface="Arial" charset="0"/>
              </a:rPr>
              <a:t> Área Network); </a:t>
            </a:r>
            <a:endParaRPr lang="pt-PT" sz="3200" b="1" dirty="0">
              <a:solidFill>
                <a:schemeClr val="tx2"/>
              </a:solidFill>
              <a:latin typeface="Rockwell" pitchFamily="18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pt-PT" sz="3200" b="1" dirty="0">
                <a:solidFill>
                  <a:schemeClr val="tx2"/>
                </a:solidFill>
                <a:latin typeface="Rockwell" pitchFamily="18" charset="0"/>
                <a:cs typeface="Times New Roman" pitchFamily="18" charset="0"/>
              </a:rPr>
              <a:t>WANs (Wide Area Network).</a:t>
            </a:r>
          </a:p>
          <a:p>
            <a:endParaRPr lang="pt-BR" b="1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804" y="1294410"/>
            <a:ext cx="5208517" cy="5563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8148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8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/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effectLst/>
                <a:latin typeface="Inter"/>
              </a:rPr>
              <a:t>Tipos de Redes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516543" y="1088355"/>
            <a:ext cx="78555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 (Local </a:t>
            </a:r>
            <a:r>
              <a:rPr lang="pt-BR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pt-B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 – Armazenamento de Rede Local)</a:t>
            </a:r>
          </a:p>
          <a:p>
            <a:pPr algn="just"/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</a:rPr>
              <a:t>Um conceito mais definido seria: é um conjunto de hardware e software que permite a computadores individuais estabelecerem comunicação entre si, trocando e compartilhando informações e recursos.</a:t>
            </a:r>
          </a:p>
        </p:txBody>
      </p:sp>
      <p:sp>
        <p:nvSpPr>
          <p:cNvPr id="9" name="Retângulo 8"/>
          <p:cNvSpPr/>
          <p:nvPr/>
        </p:nvSpPr>
        <p:spPr>
          <a:xfrm>
            <a:off x="504668" y="2365117"/>
            <a:ext cx="81684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 (</a:t>
            </a:r>
            <a:r>
              <a:rPr lang="pt-BR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Metropolitan</a:t>
            </a:r>
            <a:r>
              <a:rPr lang="pt-B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pt-B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 - Armazenamento de Rede Metropolitano)</a:t>
            </a:r>
          </a:p>
          <a:p>
            <a:pPr algn="just"/>
            <a:r>
              <a:rPr lang="pt-BR" sz="1400" dirty="0"/>
              <a:t> Interligam vários LAN geograficamente próximos (no máximo, a algumas dezenas de quilómetros).</a:t>
            </a:r>
            <a:endParaRPr lang="pt-BR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516543" y="3521729"/>
            <a:ext cx="816845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 (</a:t>
            </a:r>
            <a:r>
              <a:rPr lang="pt-BR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</a:t>
            </a:r>
            <a:r>
              <a:rPr lang="pt-B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pt-B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 – Grande Armazenamento de Rede)</a:t>
            </a:r>
          </a:p>
          <a:p>
            <a:pPr algn="just"/>
            <a:r>
              <a:rPr lang="pt-BR" sz="1400" dirty="0"/>
              <a:t>É uma rede de computadores que abrange uma grande área geográfica, com frequência um país ou continente.</a:t>
            </a:r>
            <a:endParaRPr lang="pt-BR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08000" y="4524071"/>
            <a:ext cx="81684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WLAN (Local </a:t>
            </a:r>
            <a:r>
              <a:rPr lang="pt-BR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pt-B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 – Armazenamento de Rede Local Sem Fio)</a:t>
            </a:r>
          </a:p>
          <a:p>
            <a:pPr algn="just"/>
            <a:r>
              <a:rPr lang="pt-BR" sz="1400" dirty="0"/>
              <a:t>É uma rede local que usa ondas de rádio para fazer uma conexão Internet ou entre uma rede</a:t>
            </a:r>
            <a:endParaRPr lang="pt-BR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16543" y="5500691"/>
            <a:ext cx="81684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(</a:t>
            </a:r>
            <a:r>
              <a:rPr lang="pt-BR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pt-B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pt-B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 – Área de Armazenamento de Rede)</a:t>
            </a:r>
          </a:p>
          <a:p>
            <a:pPr algn="just"/>
            <a:r>
              <a:rPr lang="pt-BR" sz="1400" dirty="0"/>
              <a:t>É uma rede destinada exclusivamente a armazenar dados.</a:t>
            </a:r>
            <a:endParaRPr lang="pt-BR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14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=""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9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1" y="121272"/>
            <a:ext cx="9801482" cy="631082"/>
          </a:xfrm>
        </p:spPr>
        <p:txBody>
          <a:bodyPr/>
          <a:lstStyle/>
          <a:p>
            <a:pPr algn="l"/>
            <a:r>
              <a:rPr lang="pt-BR" b="1" i="0" dirty="0" smtClean="0">
                <a:solidFill>
                  <a:srgbClr val="093366"/>
                </a:solidFill>
                <a:effectLst/>
                <a:latin typeface="Inter"/>
              </a:rPr>
              <a:t>Exemplo de Rede LAN</a:t>
            </a:r>
            <a:endParaRPr lang="pt-BR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49E14FD7-701F-4E83-90FB-F8E27728D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99"/>
          <a:stretch/>
        </p:blipFill>
        <p:spPr>
          <a:xfrm>
            <a:off x="460375" y="973775"/>
            <a:ext cx="9085036" cy="588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486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</TotalTime>
  <Words>1266</Words>
  <Application>Microsoft Office PowerPoint</Application>
  <PresentationFormat>Personalizar</PresentationFormat>
  <Paragraphs>209</Paragraphs>
  <Slides>41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2" baseType="lpstr">
      <vt:lpstr>Tema do Office</vt:lpstr>
      <vt:lpstr>Apresentação do PowerPoint</vt:lpstr>
      <vt:lpstr>Apresentação do PowerPoint</vt:lpstr>
      <vt:lpstr>Apresentação do PowerPoint</vt:lpstr>
      <vt:lpstr>Módulo Básico Unidade III– Fundamentos de Redes</vt:lpstr>
      <vt:lpstr>Apresentação do PowerPoint</vt:lpstr>
      <vt:lpstr>Histórico</vt:lpstr>
      <vt:lpstr>Classificação por Áreas Geográficas</vt:lpstr>
      <vt:lpstr>Tipos de Redes</vt:lpstr>
      <vt:lpstr>Exemplo de Rede LAN</vt:lpstr>
      <vt:lpstr>Exemplo de Rede MAN  (Prédios de uma mesma cidade ou campus)</vt:lpstr>
      <vt:lpstr>Exemplo de Rede WAN Interligação de várias LAN’s em cidades distintas</vt:lpstr>
      <vt:lpstr>A INTERNET...</vt:lpstr>
      <vt:lpstr>Ambientação...</vt:lpstr>
      <vt:lpstr>Protocolo</vt:lpstr>
      <vt:lpstr>Protocolo</vt:lpstr>
      <vt:lpstr>Protocolo</vt:lpstr>
      <vt:lpstr>Principais tipos de protocolos</vt:lpstr>
      <vt:lpstr>Principais tipos de protocolos</vt:lpstr>
      <vt:lpstr>Tipos de Protocolo:</vt:lpstr>
      <vt:lpstr>Tipos de Protocolo:</vt:lpstr>
      <vt:lpstr>Endereço IP Público:</vt:lpstr>
      <vt:lpstr>Endereço IP Privado:</vt:lpstr>
      <vt:lpstr>Endereço IP Estático:</vt:lpstr>
      <vt:lpstr>Endereço IP Dinâmico:</vt:lpstr>
      <vt:lpstr>Tipos de Protocolo:</vt:lpstr>
      <vt:lpstr>Tipos de Protocolo:</vt:lpstr>
      <vt:lpstr>Tipos de Protocolo:</vt:lpstr>
      <vt:lpstr>Tipos de Protocolo:</vt:lpstr>
      <vt:lpstr>Tipos de Protocolo:</vt:lpstr>
      <vt:lpstr>Tipos de Protocolo:</vt:lpstr>
      <vt:lpstr>Tipos de Protocolo:</vt:lpstr>
      <vt:lpstr>Tipos de Protocolo:</vt:lpstr>
      <vt:lpstr>Tipos de Protocolo:</vt:lpstr>
      <vt:lpstr>Tipos de Protocolo:</vt:lpstr>
      <vt:lpstr>Tipos de Protocolo:</vt:lpstr>
      <vt:lpstr>Tipos de Protocolo:</vt:lpstr>
      <vt:lpstr>Tipos de Protocolo:</vt:lpstr>
      <vt:lpstr>É possível parar a internet?  Quais seriam os impactos?</vt:lpstr>
      <vt:lpstr>Topologia de Rede  Componentes de uma Rede (Físicos)  Componentes de uma Rede (Lógicos)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Anthony</dc:creator>
  <cp:lastModifiedBy>Anthony Samuel Sobral de Freitas</cp:lastModifiedBy>
  <cp:revision>52</cp:revision>
  <dcterms:created xsi:type="dcterms:W3CDTF">2023-10-02T18:49:32Z</dcterms:created>
  <dcterms:modified xsi:type="dcterms:W3CDTF">2024-07-23T19:33:19Z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c88f678-0b6e-4995-8ab3-bcc8062be905_Enabled">
    <vt:lpwstr>true</vt:lpwstr>
  </property>
  <property fmtid="{D5CDD505-2E9C-101B-9397-08002B2CF9AE}" pid="3" name="MSIP_Label_5c88f678-0b6e-4995-8ab3-bcc8062be905_SetDate">
    <vt:lpwstr>2024-01-19T22:20:13Z</vt:lpwstr>
  </property>
  <property fmtid="{D5CDD505-2E9C-101B-9397-08002B2CF9AE}" pid="4" name="MSIP_Label_5c88f678-0b6e-4995-8ab3-bcc8062be905_Method">
    <vt:lpwstr>Standard</vt:lpwstr>
  </property>
  <property fmtid="{D5CDD505-2E9C-101B-9397-08002B2CF9AE}" pid="5" name="MSIP_Label_5c88f678-0b6e-4995-8ab3-bcc8062be905_Name">
    <vt:lpwstr>Ostensivo</vt:lpwstr>
  </property>
  <property fmtid="{D5CDD505-2E9C-101B-9397-08002B2CF9AE}" pid="6" name="MSIP_Label_5c88f678-0b6e-4995-8ab3-bcc8062be905_SiteId">
    <vt:lpwstr>d0c698d4-e4ea-4ee9-a79d-f2d7a78399c8</vt:lpwstr>
  </property>
  <property fmtid="{D5CDD505-2E9C-101B-9397-08002B2CF9AE}" pid="7" name="MSIP_Label_5c88f678-0b6e-4995-8ab3-bcc8062be905_ActionId">
    <vt:lpwstr>d208f87c-031d-4ec2-b200-04b18458467d</vt:lpwstr>
  </property>
  <property fmtid="{D5CDD505-2E9C-101B-9397-08002B2CF9AE}" pid="8" name="MSIP_Label_5c88f678-0b6e-4995-8ab3-bcc8062be905_ContentBits">
    <vt:lpwstr>0</vt:lpwstr>
  </property>
</Properties>
</file>